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23" r:id="rId25"/>
    <p:sldId id="324" r:id="rId26"/>
    <p:sldId id="325" r:id="rId27"/>
    <p:sldId id="318" r:id="rId28"/>
    <p:sldId id="321" r:id="rId29"/>
    <p:sldId id="322" r:id="rId30"/>
    <p:sldId id="319" r:id="rId31"/>
    <p:sldId id="287"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Medium" panose="00000600000000000000" pitchFamily="2" charset="0"/>
      <p:regular r:id="rId42"/>
      <p:bold r:id="rId43"/>
      <p:italic r:id="rId44"/>
      <p:boldItalic r:id="rId45"/>
    </p:embeddedFont>
    <p:embeddedFont>
      <p:font typeface="Work Sans"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90">
          <p15:clr>
            <a:srgbClr val="9AA0A6"/>
          </p15:clr>
        </p15:guide>
        <p15:guide id="2" orient="horz" pos="1257">
          <p15:clr>
            <a:srgbClr val="9AA0A6"/>
          </p15:clr>
        </p15:guide>
        <p15:guide id="3" orient="horz" pos="16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2"/>
      </p:cViewPr>
      <p:guideLst>
        <p:guide pos="990"/>
        <p:guide orient="horz" pos="1257"/>
        <p:guide orient="horz" pos="1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0d28ee92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177" name="Google Shape;177;g220d28ee92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1634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276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985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894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126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114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cc2597a091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g1cc2597a09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5" name="Google Shape;15;p2"/>
          <p:cNvSpPr/>
          <p:nvPr/>
        </p:nvSpPr>
        <p:spPr>
          <a:xfrm>
            <a:off x="20325" y="20325"/>
            <a:ext cx="18288000" cy="10266600"/>
          </a:xfrm>
          <a:prstGeom prst="rect">
            <a:avLst/>
          </a:prstGeom>
          <a:solidFill>
            <a:srgbClr val="1B2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dt" idx="2"/>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3"/>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4"/>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2"/>
          <p:cNvSpPr/>
          <p:nvPr/>
        </p:nvSpPr>
        <p:spPr>
          <a:xfrm>
            <a:off x="20325" y="20325"/>
            <a:ext cx="18288000" cy="10266600"/>
          </a:xfrm>
          <a:prstGeom prst="rect">
            <a:avLst/>
          </a:prstGeom>
          <a:solidFill>
            <a:srgbClr val="1B2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2"/>
          <p:cNvPicPr preferRelativeResize="0"/>
          <p:nvPr/>
        </p:nvPicPr>
        <p:blipFill rotWithShape="1">
          <a:blip r:embed="rId2">
            <a:alphaModFix/>
          </a:blip>
          <a:srcRect r="32917" b="23948"/>
          <a:stretch/>
        </p:blipFill>
        <p:spPr>
          <a:xfrm>
            <a:off x="5087225" y="603600"/>
            <a:ext cx="13200774" cy="9235150"/>
          </a:xfrm>
          <a:prstGeom prst="rect">
            <a:avLst/>
          </a:prstGeom>
          <a:noFill/>
          <a:ln>
            <a:noFill/>
          </a:ln>
        </p:spPr>
      </p:pic>
      <p:sp>
        <p:nvSpPr>
          <p:cNvPr id="21" name="Google Shape;21;p2"/>
          <p:cNvSpPr/>
          <p:nvPr/>
        </p:nvSpPr>
        <p:spPr>
          <a:xfrm rot="5400000">
            <a:off x="8937650" y="911000"/>
            <a:ext cx="438300" cy="18313500"/>
          </a:xfrm>
          <a:prstGeom prst="rect">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txBox="1"/>
          <p:nvPr/>
        </p:nvSpPr>
        <p:spPr>
          <a:xfrm>
            <a:off x="7802850" y="9885200"/>
            <a:ext cx="2682300" cy="36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Poppins"/>
                <a:ea typeface="Poppins"/>
                <a:cs typeface="Poppins"/>
                <a:sym typeface="Poppins"/>
              </a:rPr>
              <a:t>PW  SKILLS</a:t>
            </a:r>
            <a:endParaRPr sz="2000" b="1">
              <a:solidFill>
                <a:schemeClr val="lt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4"/>
          <p:cNvSpPr/>
          <p:nvPr/>
        </p:nvSpPr>
        <p:spPr>
          <a:xfrm>
            <a:off x="20325" y="20325"/>
            <a:ext cx="18288000" cy="10266600"/>
          </a:xfrm>
          <a:prstGeom prst="rect">
            <a:avLst/>
          </a:prstGeom>
          <a:solidFill>
            <a:srgbClr val="1B2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14"/>
          <p:cNvPicPr preferRelativeResize="0"/>
          <p:nvPr/>
        </p:nvPicPr>
        <p:blipFill rotWithShape="1">
          <a:blip r:embed="rId2">
            <a:alphaModFix/>
          </a:blip>
          <a:srcRect/>
          <a:stretch/>
        </p:blipFill>
        <p:spPr>
          <a:xfrm>
            <a:off x="14842650" y="-1173650"/>
            <a:ext cx="3702523" cy="3702523"/>
          </a:xfrm>
          <a:prstGeom prst="rect">
            <a:avLst/>
          </a:prstGeom>
          <a:noFill/>
          <a:ln>
            <a:noFill/>
          </a:ln>
        </p:spPr>
      </p:pic>
      <p:sp>
        <p:nvSpPr>
          <p:cNvPr id="100" name="Google Shape;100;p14"/>
          <p:cNvSpPr/>
          <p:nvPr/>
        </p:nvSpPr>
        <p:spPr>
          <a:xfrm rot="5400000">
            <a:off x="8937650" y="911000"/>
            <a:ext cx="438300" cy="18313500"/>
          </a:xfrm>
          <a:prstGeom prst="rect">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3">
            <a:alphaModFix/>
          </a:blip>
          <a:srcRect r="32917" b="23948"/>
          <a:stretch/>
        </p:blipFill>
        <p:spPr>
          <a:xfrm>
            <a:off x="5087225" y="603600"/>
            <a:ext cx="13200774" cy="9235150"/>
          </a:xfrm>
          <a:prstGeom prst="rect">
            <a:avLst/>
          </a:prstGeom>
          <a:noFill/>
          <a:ln>
            <a:noFill/>
          </a:ln>
        </p:spPr>
      </p:pic>
      <p:sp>
        <p:nvSpPr>
          <p:cNvPr id="102" name="Google Shape;102;p14"/>
          <p:cNvSpPr txBox="1"/>
          <p:nvPr/>
        </p:nvSpPr>
        <p:spPr>
          <a:xfrm>
            <a:off x="7802850" y="9885200"/>
            <a:ext cx="2682300" cy="36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Poppins"/>
                <a:ea typeface="Poppins"/>
                <a:cs typeface="Poppins"/>
                <a:sym typeface="Poppins"/>
              </a:rPr>
              <a:t>PW  SKILLS</a:t>
            </a:r>
            <a:endParaRPr sz="2000" b="1">
              <a:solidFill>
                <a:schemeClr val="lt1"/>
              </a:solidFill>
              <a:latin typeface="Poppins"/>
              <a:ea typeface="Poppins"/>
              <a:cs typeface="Poppins"/>
              <a:sym typeface="Poppi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640"/>
              </a:spcBef>
              <a:spcAft>
                <a:spcPts val="0"/>
              </a:spcAft>
              <a:buClr>
                <a:srgbClr val="888888"/>
              </a:buClr>
              <a:buSzPts val="3200"/>
              <a:buNone/>
              <a:defRPr>
                <a:solidFill>
                  <a:srgbClr val="888888"/>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6" name="Google Shape;106;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12" name="Google Shape;112;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4" name="Google Shape;114;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8" name="Google Shape;118;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0" name="Google Shape;120;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124" name="Google Shape;124;p18"/>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125" name="Google Shape;125;p1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7" name="Google Shape;127;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4400"/>
              <a:buFont typeface="Calibri"/>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0" name="Google Shape;130;p19"/>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31" name="Google Shape;131;p19"/>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32" name="Google Shape;132;p19"/>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33" name="Google Shape;133;p19"/>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34" name="Google Shape;134;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6" name="Google Shape;136;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0" name="Google Shape;140;p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145" name="Google Shape;145;p21"/>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46" name="Google Shape;146;p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p22"/>
          <p:cNvSpPr>
            <a:spLocks noGrp="1"/>
          </p:cNvSpPr>
          <p:nvPr>
            <p:ph type="pic" idx="2"/>
          </p:nvPr>
        </p:nvSpPr>
        <p:spPr>
          <a:xfrm>
            <a:off x="1792288" y="612775"/>
            <a:ext cx="5486400" cy="4114800"/>
          </a:xfrm>
          <a:prstGeom prst="rect">
            <a:avLst/>
          </a:prstGeom>
          <a:noFill/>
          <a:ln>
            <a:noFill/>
          </a:ln>
        </p:spPr>
      </p:sp>
      <p:sp>
        <p:nvSpPr>
          <p:cNvPr id="152" name="Google Shape;152;p2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53" name="Google Shape;153;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640"/>
              </a:spcBef>
              <a:spcAft>
                <a:spcPts val="0"/>
              </a:spcAft>
              <a:buClr>
                <a:srgbClr val="888888"/>
              </a:buClr>
              <a:buSzPts val="3200"/>
              <a:buNone/>
              <a:defRPr>
                <a:solidFill>
                  <a:srgbClr val="888888"/>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26" name="Google Shape;26;p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59" name="Google Shape;159;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0" name="Google Shape;160;p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65" name="Google Shape;165;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32" name="Google Shape;32;p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8" name="Google Shape;38;p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44" name="Google Shape;44;p6"/>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45" name="Google Shape;45;p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4400"/>
              <a:buFont typeface="Calibri"/>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51" name="Google Shape;51;p7"/>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52" name="Google Shape;52;p7"/>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53" name="Google Shape;53;p7"/>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54" name="Google Shape;54;p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65" name="Google Shape;65;p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66" name="Google Shape;66;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a:spLocks noGrp="1"/>
          </p:cNvSpPr>
          <p:nvPr>
            <p:ph type="pic" idx="2"/>
          </p:nvPr>
        </p:nvSpPr>
        <p:spPr>
          <a:xfrm>
            <a:off x="1792288" y="612775"/>
            <a:ext cx="5486400" cy="4114800"/>
          </a:xfrm>
          <a:prstGeom prst="rect">
            <a:avLst/>
          </a:prstGeom>
          <a:noFill/>
          <a:ln>
            <a:noFill/>
          </a:ln>
        </p:spPr>
      </p:sp>
      <p:sp>
        <p:nvSpPr>
          <p:cNvPr id="72" name="Google Shape;72;p10"/>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73" name="Google Shape;73;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369842"/>
            <a:ext cx="12081375" cy="154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Spark</a:t>
            </a:r>
          </a:p>
        </p:txBody>
      </p:sp>
      <p:sp>
        <p:nvSpPr>
          <p:cNvPr id="3" name="TextBox 2">
            <a:extLst>
              <a:ext uri="{FF2B5EF4-FFF2-40B4-BE49-F238E27FC236}">
                <a16:creationId xmlns:a16="http://schemas.microsoft.com/office/drawing/2014/main" id="{B5F74AF3-D313-381F-9575-704EAC64469B}"/>
              </a:ext>
            </a:extLst>
          </p:cNvPr>
          <p:cNvSpPr txBox="1"/>
          <p:nvPr/>
        </p:nvSpPr>
        <p:spPr>
          <a:xfrm>
            <a:off x="1525700" y="5789712"/>
            <a:ext cx="9158286" cy="954107"/>
          </a:xfrm>
          <a:prstGeom prst="rect">
            <a:avLst/>
          </a:prstGeom>
          <a:noFill/>
        </p:spPr>
        <p:txBody>
          <a:bodyPr wrap="square">
            <a:spAutoFit/>
          </a:bodyPr>
          <a:lstStyle/>
          <a:p>
            <a:r>
              <a:rPr lang="en-US" sz="2800" b="0" i="0" u="none" strike="noStrike" dirty="0">
                <a:solidFill>
                  <a:schemeClr val="bg1"/>
                </a:solidFill>
                <a:effectLst/>
                <a:latin typeface="Arial" panose="020B0604020202020204" pitchFamily="34" charset="0"/>
              </a:rPr>
              <a:t>Apache Spark is an open-source, distributed processing system used for big data workloads</a:t>
            </a:r>
            <a:endParaRPr lang="en-IN"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89F0C40-64E8-819F-51E9-564F72816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49" y="169061"/>
            <a:ext cx="13001625" cy="954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761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EFF6729-0D85-8317-3F47-51E0573E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957262"/>
            <a:ext cx="16605359" cy="786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171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041230"/>
            <a:ext cx="12081375"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Resilient distributed datasets - RDDs</a:t>
            </a:r>
          </a:p>
        </p:txBody>
      </p:sp>
    </p:spTree>
    <p:extLst>
      <p:ext uri="{BB962C8B-B14F-4D97-AF65-F5344CB8AC3E}">
        <p14:creationId xmlns:p14="http://schemas.microsoft.com/office/powerpoint/2010/main" val="124899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BD679E1-D943-752C-B753-4E8D63EA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152" y="680468"/>
            <a:ext cx="14261696" cy="852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9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787C-B1FA-480D-F3A7-5A8B3F80927D}"/>
              </a:ext>
            </a:extLst>
          </p:cNvPr>
          <p:cNvSpPr>
            <a:spLocks noGrp="1"/>
          </p:cNvSpPr>
          <p:nvPr>
            <p:ph type="ctrTitle"/>
          </p:nvPr>
        </p:nvSpPr>
        <p:spPr>
          <a:xfrm>
            <a:off x="-442913" y="0"/>
            <a:ext cx="6843712" cy="1470000"/>
          </a:xfrm>
        </p:spPr>
        <p:txBody>
          <a:bodyPr>
            <a:normAutofit/>
          </a:bodyPr>
          <a:lstStyle/>
          <a:p>
            <a:r>
              <a:rPr lang="en-IN" sz="6000" b="1" dirty="0">
                <a:solidFill>
                  <a:srgbClr val="7030A0"/>
                </a:solidFill>
                <a:latin typeface="Poppins "/>
                <a:cs typeface="Poppins Medium" panose="00000600000000000000" pitchFamily="2" charset="0"/>
              </a:rPr>
              <a:t>What is RDD?</a:t>
            </a:r>
          </a:p>
        </p:txBody>
      </p:sp>
      <p:sp>
        <p:nvSpPr>
          <p:cNvPr id="5" name="TextBox 4">
            <a:extLst>
              <a:ext uri="{FF2B5EF4-FFF2-40B4-BE49-F238E27FC236}">
                <a16:creationId xmlns:a16="http://schemas.microsoft.com/office/drawing/2014/main" id="{6579B584-AF76-556D-257A-3D35BD987DEC}"/>
              </a:ext>
            </a:extLst>
          </p:cNvPr>
          <p:cNvSpPr txBox="1"/>
          <p:nvPr/>
        </p:nvSpPr>
        <p:spPr>
          <a:xfrm>
            <a:off x="328612" y="1330702"/>
            <a:ext cx="17587913" cy="8463855"/>
          </a:xfrm>
          <a:prstGeom prst="rect">
            <a:avLst/>
          </a:prstGeom>
          <a:noFill/>
        </p:spPr>
        <p:txBody>
          <a:bodyPr wrap="square">
            <a:spAutoFit/>
          </a:bodyPr>
          <a:lstStyle/>
          <a:p>
            <a:pPr marL="342900" indent="-342900" rtl="0" fontAlgn="base">
              <a:spcBef>
                <a:spcPts val="0"/>
              </a:spcBef>
              <a:spcAft>
                <a:spcPts val="0"/>
              </a:spcAft>
              <a:buClr>
                <a:schemeClr val="bg1"/>
              </a:buClr>
              <a:buFont typeface="Wingdings" panose="05000000000000000000" pitchFamily="2" charset="2"/>
              <a:buChar char="q"/>
            </a:pPr>
            <a:r>
              <a:rPr lang="en-US" sz="3200" b="0" i="0" u="none" strike="noStrike" dirty="0">
                <a:solidFill>
                  <a:schemeClr val="bg1"/>
                </a:solidFill>
                <a:effectLst/>
                <a:latin typeface="Times New Roman" panose="02020603050405020304" pitchFamily="18" charset="0"/>
                <a:cs typeface="Times New Roman" panose="02020603050405020304" pitchFamily="18" charset="0"/>
              </a:rPr>
              <a:t> Spark tightly controls what you do with the dataset. You cannot work with data in Spark without RDD.</a:t>
            </a:r>
          </a:p>
          <a:p>
            <a:pPr rtl="0" fontAlgn="base">
              <a:spcBef>
                <a:spcPts val="0"/>
              </a:spcBef>
              <a:spcAft>
                <a:spcPts val="0"/>
              </a:spcAft>
              <a:buClr>
                <a:schemeClr val="bg1"/>
              </a:buClr>
            </a:pPr>
            <a:endParaRPr lang="en-US" sz="3200" b="0" i="0" u="none" strike="noStrike" dirty="0">
              <a:solidFill>
                <a:schemeClr val="bg1"/>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Clr>
                <a:schemeClr val="bg1"/>
              </a:buClr>
              <a:buFont typeface="Wingdings" panose="05000000000000000000" pitchFamily="2" charset="2"/>
              <a:buChar char="q"/>
            </a:pPr>
            <a:r>
              <a:rPr lang="en-US" sz="3200" b="0" i="0" u="none" strike="noStrike" dirty="0">
                <a:solidFill>
                  <a:schemeClr val="bg1"/>
                </a:solidFill>
                <a:effectLst/>
                <a:latin typeface="Times New Roman" panose="02020603050405020304" pitchFamily="18" charset="0"/>
                <a:cs typeface="Times New Roman" panose="02020603050405020304" pitchFamily="18" charset="0"/>
              </a:rPr>
              <a:t> To refer your dataset in Spark you will use the functions provided by Spark and those functions will create a RDD behind the scenes.</a:t>
            </a:r>
          </a:p>
          <a:p>
            <a:pPr rtl="0" fontAlgn="base">
              <a:spcBef>
                <a:spcPts val="0"/>
              </a:spcBef>
              <a:spcAft>
                <a:spcPts val="0"/>
              </a:spcAft>
              <a:buClr>
                <a:schemeClr val="bg1"/>
              </a:buClr>
            </a:pPr>
            <a:endParaRPr lang="en-US" sz="3200" b="0" i="0" u="none" strike="noStrike" dirty="0">
              <a:solidFill>
                <a:schemeClr val="bg1"/>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Clr>
                <a:schemeClr val="bg1"/>
              </a:buClr>
              <a:buFont typeface="Wingdings" panose="05000000000000000000" pitchFamily="2" charset="2"/>
              <a:buChar char="q"/>
            </a:pPr>
            <a:r>
              <a:rPr lang="en-US" sz="3200" b="0" i="0" u="none" strike="noStrike" dirty="0">
                <a:solidFill>
                  <a:schemeClr val="bg1"/>
                </a:solidFill>
                <a:effectLst/>
                <a:latin typeface="Times New Roman" panose="02020603050405020304" pitchFamily="18" charset="0"/>
                <a:cs typeface="Times New Roman" panose="02020603050405020304" pitchFamily="18" charset="0"/>
              </a:rPr>
              <a:t> Can you join two datasets in spark? Of course you can using the join function provided by Spark and internally the join function will result in a RDD. </a:t>
            </a:r>
          </a:p>
          <a:p>
            <a:pPr rtl="0" fontAlgn="base">
              <a:spcBef>
                <a:spcPts val="0"/>
              </a:spcBef>
              <a:spcAft>
                <a:spcPts val="0"/>
              </a:spcAft>
              <a:buClr>
                <a:schemeClr val="bg1"/>
              </a:buClr>
            </a:pPr>
            <a:endParaRPr lang="en-US" sz="3200" b="0" i="0" u="none" strike="noStrike" dirty="0">
              <a:solidFill>
                <a:schemeClr val="bg1"/>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Clr>
                <a:schemeClr val="bg1"/>
              </a:buClr>
              <a:buFont typeface="Wingdings" panose="05000000000000000000" pitchFamily="2" charset="2"/>
              <a:buChar char="q"/>
            </a:pPr>
            <a:r>
              <a:rPr lang="en-US" sz="3200" b="0" i="0" u="none" strike="noStrike" dirty="0">
                <a:solidFill>
                  <a:schemeClr val="bg1"/>
                </a:solidFill>
                <a:effectLst/>
                <a:latin typeface="Times New Roman" panose="02020603050405020304" pitchFamily="18" charset="0"/>
                <a:cs typeface="Times New Roman" panose="02020603050405020304" pitchFamily="18" charset="0"/>
              </a:rPr>
              <a:t> Can you do aggregation in your dataset? Of course you can, Spark provides functions for that too and spark will create a RDD behind the scenes any time you attempt to transform the data.</a:t>
            </a:r>
          </a:p>
          <a:p>
            <a:pPr rtl="0" fontAlgn="base">
              <a:spcBef>
                <a:spcPts val="0"/>
              </a:spcBef>
              <a:spcAft>
                <a:spcPts val="0"/>
              </a:spcAft>
              <a:buClr>
                <a:schemeClr val="bg1"/>
              </a:buClr>
            </a:pPr>
            <a:endParaRPr lang="en-US" sz="3200" b="0" i="0" u="none" strike="noStrike" dirty="0">
              <a:solidFill>
                <a:schemeClr val="bg1"/>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Clr>
                <a:schemeClr val="bg1"/>
              </a:buClr>
              <a:buFont typeface="Wingdings" panose="05000000000000000000" pitchFamily="2" charset="2"/>
              <a:buChar char="q"/>
            </a:pPr>
            <a:r>
              <a:rPr lang="en-US" sz="3200" b="0" i="0" u="none" strike="noStrike" dirty="0">
                <a:solidFill>
                  <a:schemeClr val="bg1"/>
                </a:solidFill>
                <a:effectLst/>
                <a:latin typeface="Times New Roman" panose="02020603050405020304" pitchFamily="18" charset="0"/>
                <a:cs typeface="Times New Roman" panose="02020603050405020304" pitchFamily="18" charset="0"/>
              </a:rPr>
              <a:t> In short, Spark controls any operations that you do with your dataset, to perform any meaningful operation with your data you need to use functions provided by Spark and it will result in RDD. </a:t>
            </a:r>
          </a:p>
          <a:p>
            <a:pPr rtl="0" fontAlgn="base">
              <a:spcBef>
                <a:spcPts val="0"/>
              </a:spcBef>
              <a:spcAft>
                <a:spcPts val="0"/>
              </a:spcAft>
              <a:buClr>
                <a:schemeClr val="bg1"/>
              </a:buClr>
            </a:pPr>
            <a:endParaRPr lang="en-US" sz="3200" b="0" i="0" u="none" strike="noStrike" dirty="0">
              <a:solidFill>
                <a:schemeClr val="bg1"/>
              </a:solidFill>
              <a:effectLst/>
              <a:latin typeface="Times New Roman" panose="02020603050405020304" pitchFamily="18" charset="0"/>
              <a:cs typeface="Times New Roman" panose="02020603050405020304" pitchFamily="18" charset="0"/>
            </a:endParaRPr>
          </a:p>
          <a:p>
            <a:pPr marL="342900" indent="-342900" rtl="0" fontAlgn="base">
              <a:spcBef>
                <a:spcPts val="0"/>
              </a:spcBef>
              <a:spcAft>
                <a:spcPts val="0"/>
              </a:spcAft>
              <a:buClr>
                <a:schemeClr val="bg1"/>
              </a:buClr>
              <a:buFont typeface="Wingdings" panose="05000000000000000000" pitchFamily="2" charset="2"/>
              <a:buChar char="q"/>
            </a:pPr>
            <a:r>
              <a:rPr lang="en-US" sz="3200" b="0" i="0" u="none" strike="noStrike" dirty="0">
                <a:solidFill>
                  <a:schemeClr val="bg1"/>
                </a:solidFill>
                <a:effectLst/>
                <a:latin typeface="Times New Roman" panose="02020603050405020304" pitchFamily="18" charset="0"/>
                <a:cs typeface="Times New Roman" panose="02020603050405020304" pitchFamily="18" charset="0"/>
              </a:rPr>
              <a:t> This way Spark can keep track of everything that you are trying to do with the dataset and this is referred to as lineage and this helps Spark deal with tolerating failures effectively, which by the way is a very big deal in in-memory computing.</a:t>
            </a:r>
          </a:p>
        </p:txBody>
      </p:sp>
    </p:spTree>
    <p:extLst>
      <p:ext uri="{BB962C8B-B14F-4D97-AF65-F5344CB8AC3E}">
        <p14:creationId xmlns:p14="http://schemas.microsoft.com/office/powerpoint/2010/main" val="361829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2EA0911-4664-CBF1-77E5-1EBA93B0C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69" y="842963"/>
            <a:ext cx="17571861" cy="8311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407824-7169-2674-867A-1AA24649DDB0}"/>
              </a:ext>
            </a:extLst>
          </p:cNvPr>
          <p:cNvSpPr/>
          <p:nvPr/>
        </p:nvSpPr>
        <p:spPr>
          <a:xfrm>
            <a:off x="657225" y="900113"/>
            <a:ext cx="4686300" cy="571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4417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3E9A35B7-D05C-0FBE-BB8C-6479CD192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1" y="757238"/>
            <a:ext cx="16980155" cy="84402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BD09B7-15D2-76CD-D07A-C201291544D7}"/>
              </a:ext>
            </a:extLst>
          </p:cNvPr>
          <p:cNvSpPr/>
          <p:nvPr/>
        </p:nvSpPr>
        <p:spPr>
          <a:xfrm>
            <a:off x="657225" y="900113"/>
            <a:ext cx="4686300" cy="571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7473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864E74E6-2E02-6BB7-DBC2-6839DF419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471487"/>
            <a:ext cx="14236225" cy="898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22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C5953BF-DB24-F31D-BFE2-691D880D0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1014413"/>
            <a:ext cx="15001191" cy="787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05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6BDBDF09-E8A3-462A-8C2A-0595C4BCC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619" y="400050"/>
            <a:ext cx="13758762" cy="909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1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Lecture CheckList</a:t>
            </a:r>
            <a:endParaRPr sz="5200" b="1">
              <a:solidFill>
                <a:srgbClr val="AA81E9"/>
              </a:solidFill>
              <a:latin typeface="Poppins"/>
              <a:ea typeface="Poppins"/>
              <a:cs typeface="Poppins"/>
              <a:sym typeface="Poppins"/>
            </a:endParaRPr>
          </a:p>
        </p:txBody>
      </p:sp>
      <p:sp>
        <p:nvSpPr>
          <p:cNvPr id="180" name="Google Shape;180;p26"/>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6"/>
          <p:cNvSpPr txBox="1"/>
          <p:nvPr/>
        </p:nvSpPr>
        <p:spPr>
          <a:xfrm>
            <a:off x="1514675" y="1995000"/>
            <a:ext cx="14138700" cy="5955446"/>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Introduction spark</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Installation</a:t>
            </a: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Rdd</a:t>
            </a: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Architecture</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Ml Lib</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Nlp</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Linear Regression</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Logistic Regression</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Decision Tree</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IN" sz="2500" dirty="0">
                <a:solidFill>
                  <a:srgbClr val="FFFFFF"/>
                </a:solidFill>
                <a:latin typeface="Poppins Medium"/>
                <a:ea typeface="Poppins Medium"/>
                <a:cs typeface="Poppins Medium"/>
                <a:sym typeface="Poppins Medium"/>
              </a:rPr>
              <a:t>Spark Naive Bayes</a:t>
            </a:r>
            <a:endParaRPr sz="2500" dirty="0">
              <a:solidFill>
                <a:srgbClr val="FFFFFF"/>
              </a:solidFill>
              <a:latin typeface="Poppins Medium"/>
              <a:ea typeface="Poppins Medium"/>
              <a:cs typeface="Poppins Medium"/>
              <a:sym typeface="Poppins Medium"/>
            </a:endParaRPr>
          </a:p>
        </p:txBody>
      </p:sp>
      <p:pic>
        <p:nvPicPr>
          <p:cNvPr id="182" name="Google Shape;182;p26" descr="UI Checklist by Jon Rundle for Envoy on Dribbble"/>
          <p:cNvPicPr preferRelativeResize="0"/>
          <p:nvPr/>
        </p:nvPicPr>
        <p:blipFill rotWithShape="1">
          <a:blip r:embed="rId3">
            <a:alphaModFix/>
          </a:blip>
          <a:srcRect/>
          <a:stretch/>
        </p:blipFill>
        <p:spPr>
          <a:xfrm>
            <a:off x="9993400" y="2270144"/>
            <a:ext cx="6112800" cy="4584600"/>
          </a:xfrm>
          <a:prstGeom prst="roundRect">
            <a:avLst>
              <a:gd name="adj" fmla="val 7718"/>
            </a:avLst>
          </a:prstGeom>
          <a:noFill/>
          <a:ln w="19050" cap="flat" cmpd="sng">
            <a:solidFill>
              <a:srgbClr val="AA81E9"/>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369842"/>
            <a:ext cx="12081375" cy="154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Spark Data Frame</a:t>
            </a:r>
          </a:p>
        </p:txBody>
      </p:sp>
    </p:spTree>
    <p:extLst>
      <p:ext uri="{BB962C8B-B14F-4D97-AF65-F5344CB8AC3E}">
        <p14:creationId xmlns:p14="http://schemas.microsoft.com/office/powerpoint/2010/main" val="191326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F10CF-7DB1-3552-504C-767E34C3C0A2}"/>
              </a:ext>
            </a:extLst>
          </p:cNvPr>
          <p:cNvSpPr txBox="1"/>
          <p:nvPr/>
        </p:nvSpPr>
        <p:spPr>
          <a:xfrm>
            <a:off x="442912" y="1302305"/>
            <a:ext cx="16187737" cy="2554545"/>
          </a:xfrm>
          <a:prstGeom prst="rect">
            <a:avLst/>
          </a:prstGeom>
          <a:noFill/>
        </p:spPr>
        <p:txBody>
          <a:bodyPr wrap="square">
            <a:spAutoFit/>
          </a:bodyPr>
          <a:lstStyle/>
          <a:p>
            <a:r>
              <a:rPr lang="en-US" sz="3200" b="0" i="0" dirty="0">
                <a:solidFill>
                  <a:schemeClr val="bg1"/>
                </a:solidFill>
                <a:effectLst/>
                <a:latin typeface="Poppins "/>
              </a:rPr>
              <a:t>A Data Frame is a </a:t>
            </a:r>
            <a:r>
              <a:rPr lang="en-US" sz="3200" b="0" i="1" dirty="0">
                <a:solidFill>
                  <a:schemeClr val="bg1"/>
                </a:solidFill>
                <a:effectLst/>
                <a:latin typeface="Poppins "/>
              </a:rPr>
              <a:t>Dataset</a:t>
            </a:r>
            <a:r>
              <a:rPr lang="en-US" sz="3200" b="0" i="0" dirty="0">
                <a:solidFill>
                  <a:schemeClr val="bg1"/>
                </a:solidFill>
                <a:effectLst/>
                <a:latin typeface="Poppins "/>
              </a:rPr>
              <a:t> organized into named columns. It is conceptually equivalent to a table in a relational database or a data frame in R/Python, but with richer optimizations under the hood. Data Frames can be constructed from a wide array of </a:t>
            </a:r>
            <a:r>
              <a:rPr lang="en-US" sz="3200" b="0" i="0" u="none" strike="noStrike" dirty="0">
                <a:solidFill>
                  <a:schemeClr val="bg1"/>
                </a:solidFill>
                <a:effectLst/>
                <a:latin typeface="Poppins "/>
              </a:rPr>
              <a:t>sources</a:t>
            </a:r>
            <a:r>
              <a:rPr lang="en-US" sz="3200" b="0" i="0" dirty="0">
                <a:solidFill>
                  <a:schemeClr val="bg1"/>
                </a:solidFill>
                <a:effectLst/>
                <a:latin typeface="Poppins "/>
              </a:rPr>
              <a:t> such as: structured data files, tables in Hive, external databases, or existing RDDs.</a:t>
            </a:r>
            <a:endParaRPr lang="en-IN" sz="3200" dirty="0">
              <a:solidFill>
                <a:schemeClr val="bg1"/>
              </a:solidFill>
              <a:latin typeface="Poppins "/>
            </a:endParaRPr>
          </a:p>
        </p:txBody>
      </p:sp>
    </p:spTree>
    <p:extLst>
      <p:ext uri="{BB962C8B-B14F-4D97-AF65-F5344CB8AC3E}">
        <p14:creationId xmlns:p14="http://schemas.microsoft.com/office/powerpoint/2010/main" val="3413804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369842"/>
            <a:ext cx="12081375" cy="154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Spark Architecture</a:t>
            </a:r>
          </a:p>
        </p:txBody>
      </p:sp>
    </p:spTree>
    <p:extLst>
      <p:ext uri="{BB962C8B-B14F-4D97-AF65-F5344CB8AC3E}">
        <p14:creationId xmlns:p14="http://schemas.microsoft.com/office/powerpoint/2010/main" val="2945495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4F1F9B5D-3A55-09CD-6D0B-2AF9D8A36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1" y="476192"/>
            <a:ext cx="10654242" cy="933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1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DA39EA7F-8E42-E3C1-5837-EB1DFC122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196" y="200025"/>
            <a:ext cx="13543608" cy="942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088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3FD2E61D-30F3-9613-7E9E-A5974B374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693803"/>
            <a:ext cx="15416212" cy="85819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211575B-8C04-A60B-DB9B-2929B9C66831}"/>
              </a:ext>
            </a:extLst>
          </p:cNvPr>
          <p:cNvSpPr/>
          <p:nvPr/>
        </p:nvSpPr>
        <p:spPr>
          <a:xfrm>
            <a:off x="1785938" y="8658225"/>
            <a:ext cx="9601200" cy="5429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9952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369842"/>
            <a:ext cx="12081375" cy="154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Spark Ml Lib</a:t>
            </a:r>
          </a:p>
        </p:txBody>
      </p:sp>
    </p:spTree>
    <p:extLst>
      <p:ext uri="{BB962C8B-B14F-4D97-AF65-F5344CB8AC3E}">
        <p14:creationId xmlns:p14="http://schemas.microsoft.com/office/powerpoint/2010/main" val="59922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83E3EE-8A28-1DCD-68DC-58E63656343A}"/>
              </a:ext>
            </a:extLst>
          </p:cNvPr>
          <p:cNvSpPr txBox="1"/>
          <p:nvPr/>
        </p:nvSpPr>
        <p:spPr>
          <a:xfrm>
            <a:off x="678655" y="1414344"/>
            <a:ext cx="16930689" cy="4524315"/>
          </a:xfrm>
          <a:prstGeom prst="rect">
            <a:avLst/>
          </a:prstGeom>
          <a:noFill/>
        </p:spPr>
        <p:txBody>
          <a:bodyPr wrap="square">
            <a:spAutoFit/>
          </a:bodyPr>
          <a:lstStyle/>
          <a:p>
            <a:r>
              <a:rPr lang="en-US" sz="3200" dirty="0">
                <a:solidFill>
                  <a:schemeClr val="bg1"/>
                </a:solidFill>
                <a:latin typeface="Poppins "/>
              </a:rPr>
              <a:t>Spark MLlib is used to perform machine learning in Apache Spark. MLlib consists popular algorithms and utilities.</a:t>
            </a:r>
          </a:p>
          <a:p>
            <a:endParaRPr lang="en-US" sz="3200" dirty="0">
              <a:solidFill>
                <a:schemeClr val="bg1"/>
              </a:solidFill>
              <a:latin typeface="Poppins "/>
            </a:endParaRPr>
          </a:p>
          <a:p>
            <a:r>
              <a:rPr lang="en-US" sz="3200" dirty="0">
                <a:solidFill>
                  <a:schemeClr val="bg1"/>
                </a:solidFill>
                <a:latin typeface="Poppins "/>
              </a:rPr>
              <a:t>MLlib Overview:</a:t>
            </a:r>
          </a:p>
          <a:p>
            <a:endParaRPr lang="en-US" sz="3200" dirty="0">
              <a:solidFill>
                <a:schemeClr val="bg1"/>
              </a:solidFill>
              <a:latin typeface="Poppins "/>
            </a:endParaRPr>
          </a:p>
          <a:p>
            <a:r>
              <a:rPr lang="en-US" sz="3200" dirty="0">
                <a:solidFill>
                  <a:schemeClr val="bg1"/>
                </a:solidFill>
                <a:latin typeface="Poppins "/>
              </a:rPr>
              <a:t>spark.mllib contains the original API built on top of RDDs. It is currently in maintenance mode.</a:t>
            </a:r>
          </a:p>
          <a:p>
            <a:r>
              <a:rPr lang="en-US" sz="3200" dirty="0">
                <a:solidFill>
                  <a:schemeClr val="bg1"/>
                </a:solidFill>
                <a:latin typeface="Poppins "/>
              </a:rPr>
              <a:t>spark.ml provides higher level API built on top of Data Frames for constructing ML pipelines. spark.ml is the primary Machine Learning API for Spark at the moment.</a:t>
            </a:r>
            <a:endParaRPr lang="en-IN" sz="3200" dirty="0">
              <a:solidFill>
                <a:schemeClr val="bg1"/>
              </a:solidFill>
              <a:latin typeface="Poppins "/>
            </a:endParaRPr>
          </a:p>
        </p:txBody>
      </p:sp>
    </p:spTree>
    <p:extLst>
      <p:ext uri="{BB962C8B-B14F-4D97-AF65-F5344CB8AC3E}">
        <p14:creationId xmlns:p14="http://schemas.microsoft.com/office/powerpoint/2010/main" val="2888106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43794-ADD9-FF72-B86C-DC6E03B28FAB}"/>
              </a:ext>
            </a:extLst>
          </p:cNvPr>
          <p:cNvSpPr txBox="1"/>
          <p:nvPr/>
        </p:nvSpPr>
        <p:spPr>
          <a:xfrm>
            <a:off x="442913" y="427375"/>
            <a:ext cx="16116300" cy="4154984"/>
          </a:xfrm>
          <a:prstGeom prst="rect">
            <a:avLst/>
          </a:prstGeom>
          <a:noFill/>
        </p:spPr>
        <p:txBody>
          <a:bodyPr wrap="square">
            <a:spAutoFit/>
          </a:bodyPr>
          <a:lstStyle/>
          <a:p>
            <a:pPr algn="l"/>
            <a:r>
              <a:rPr lang="en-IN" sz="2400" b="1" i="0" dirty="0">
                <a:solidFill>
                  <a:schemeClr val="accent6"/>
                </a:solidFill>
                <a:effectLst/>
                <a:latin typeface="Poppins "/>
              </a:rPr>
              <a:t>Spark MLlib Tools</a:t>
            </a:r>
          </a:p>
          <a:p>
            <a:pPr algn="l"/>
            <a:endParaRPr lang="en-IN" sz="2400" b="0" i="0" dirty="0">
              <a:solidFill>
                <a:schemeClr val="bg1"/>
              </a:solidFill>
              <a:effectLst/>
              <a:latin typeface="Poppins "/>
            </a:endParaRPr>
          </a:p>
          <a:p>
            <a:pPr algn="just"/>
            <a:r>
              <a:rPr lang="en-IN" sz="2400" b="0" i="0" dirty="0">
                <a:solidFill>
                  <a:schemeClr val="bg1"/>
                </a:solidFill>
                <a:effectLst/>
                <a:latin typeface="Poppins "/>
              </a:rPr>
              <a:t>Spark MLlib provides the following tools:</a:t>
            </a:r>
          </a:p>
          <a:p>
            <a:pPr algn="just">
              <a:buFont typeface="Arial" panose="020B0604020202020204" pitchFamily="34" charset="0"/>
              <a:buChar char="•"/>
            </a:pPr>
            <a:r>
              <a:rPr lang="en-IN" sz="2400" b="1" i="0" dirty="0">
                <a:solidFill>
                  <a:schemeClr val="bg1"/>
                </a:solidFill>
                <a:effectLst/>
                <a:latin typeface="Poppins "/>
              </a:rPr>
              <a:t>ML Algorithms:</a:t>
            </a:r>
            <a:r>
              <a:rPr lang="en-IN" sz="2400" b="0" i="0" dirty="0">
                <a:solidFill>
                  <a:schemeClr val="bg1"/>
                </a:solidFill>
                <a:effectLst/>
                <a:latin typeface="Poppins "/>
              </a:rPr>
              <a:t> ML Algorithms form the core of MLlib. These include common learning algorithms such as classification, regression, clustering and collaborative filtering.</a:t>
            </a:r>
          </a:p>
          <a:p>
            <a:pPr algn="just">
              <a:buFont typeface="Arial" panose="020B0604020202020204" pitchFamily="34" charset="0"/>
              <a:buChar char="•"/>
            </a:pPr>
            <a:endParaRPr lang="en-IN" sz="2400" b="0" i="0" dirty="0">
              <a:solidFill>
                <a:schemeClr val="bg1"/>
              </a:solidFill>
              <a:effectLst/>
              <a:latin typeface="Poppins "/>
            </a:endParaRPr>
          </a:p>
          <a:p>
            <a:pPr marL="342900" indent="-342900" algn="just">
              <a:buClr>
                <a:schemeClr val="bg1"/>
              </a:buClr>
              <a:buFont typeface="Wingdings" panose="05000000000000000000" pitchFamily="2" charset="2"/>
              <a:buChar char="q"/>
            </a:pPr>
            <a:r>
              <a:rPr lang="en-IN" sz="2400" b="1" i="0" dirty="0">
                <a:solidFill>
                  <a:schemeClr val="bg1"/>
                </a:solidFill>
                <a:effectLst/>
                <a:latin typeface="Poppins "/>
              </a:rPr>
              <a:t>Featurization:</a:t>
            </a:r>
            <a:r>
              <a:rPr lang="en-IN" sz="2400" b="0" i="0" dirty="0">
                <a:solidFill>
                  <a:schemeClr val="bg1"/>
                </a:solidFill>
                <a:effectLst/>
                <a:latin typeface="Poppins "/>
              </a:rPr>
              <a:t> Featurization includes feature extraction, transformation, dimensionality reduction and selection.</a:t>
            </a:r>
          </a:p>
          <a:p>
            <a:pPr marL="342900" indent="-342900" algn="just">
              <a:buClr>
                <a:schemeClr val="bg1"/>
              </a:buClr>
              <a:buFont typeface="Wingdings" panose="05000000000000000000" pitchFamily="2" charset="2"/>
              <a:buChar char="q"/>
            </a:pPr>
            <a:r>
              <a:rPr lang="en-IN" sz="2400" b="1" i="0" dirty="0">
                <a:solidFill>
                  <a:schemeClr val="bg1"/>
                </a:solidFill>
                <a:effectLst/>
                <a:latin typeface="Poppins "/>
              </a:rPr>
              <a:t>Pipelines:</a:t>
            </a:r>
            <a:r>
              <a:rPr lang="en-IN" sz="2400" b="0" i="0" dirty="0">
                <a:solidFill>
                  <a:schemeClr val="bg1"/>
                </a:solidFill>
                <a:effectLst/>
                <a:latin typeface="Poppins "/>
              </a:rPr>
              <a:t> Pipelines provide tools for constructing, evaluating and tuning ML Pipelines.</a:t>
            </a:r>
          </a:p>
          <a:p>
            <a:pPr marL="342900" indent="-342900" algn="just">
              <a:buClr>
                <a:schemeClr val="bg1"/>
              </a:buClr>
              <a:buFont typeface="Wingdings" panose="05000000000000000000" pitchFamily="2" charset="2"/>
              <a:buChar char="q"/>
            </a:pPr>
            <a:r>
              <a:rPr lang="en-IN" sz="2400" b="1" i="0" dirty="0">
                <a:solidFill>
                  <a:schemeClr val="bg1"/>
                </a:solidFill>
                <a:effectLst/>
                <a:latin typeface="Poppins "/>
              </a:rPr>
              <a:t>Persistence:</a:t>
            </a:r>
            <a:r>
              <a:rPr lang="en-IN" sz="2400" b="0" i="0" dirty="0">
                <a:solidFill>
                  <a:schemeClr val="bg1"/>
                </a:solidFill>
                <a:effectLst/>
                <a:latin typeface="Poppins "/>
              </a:rPr>
              <a:t> Persistence helps in saving and loading algorithms, models and Pipelines.</a:t>
            </a:r>
          </a:p>
          <a:p>
            <a:pPr marL="342900" indent="-342900" algn="just">
              <a:buClr>
                <a:schemeClr val="bg1"/>
              </a:buClr>
              <a:buFont typeface="Wingdings" panose="05000000000000000000" pitchFamily="2" charset="2"/>
              <a:buChar char="q"/>
            </a:pPr>
            <a:r>
              <a:rPr lang="en-IN" sz="2400" b="1" i="0" dirty="0">
                <a:solidFill>
                  <a:schemeClr val="bg1"/>
                </a:solidFill>
                <a:effectLst/>
                <a:latin typeface="Poppins "/>
              </a:rPr>
              <a:t>Utilities:</a:t>
            </a:r>
            <a:r>
              <a:rPr lang="en-IN" sz="2400" b="0" i="0" dirty="0">
                <a:solidFill>
                  <a:schemeClr val="bg1"/>
                </a:solidFill>
                <a:effectLst/>
                <a:latin typeface="Poppins "/>
              </a:rPr>
              <a:t> Utilities for linear algebra, statistics and data handling.</a:t>
            </a:r>
          </a:p>
        </p:txBody>
      </p:sp>
      <p:sp>
        <p:nvSpPr>
          <p:cNvPr id="5" name="TextBox 4">
            <a:extLst>
              <a:ext uri="{FF2B5EF4-FFF2-40B4-BE49-F238E27FC236}">
                <a16:creationId xmlns:a16="http://schemas.microsoft.com/office/drawing/2014/main" id="{C2F75C38-D5B9-5FFC-79BD-A7D04CB89A7F}"/>
              </a:ext>
            </a:extLst>
          </p:cNvPr>
          <p:cNvSpPr txBox="1"/>
          <p:nvPr/>
        </p:nvSpPr>
        <p:spPr>
          <a:xfrm>
            <a:off x="442913" y="4872037"/>
            <a:ext cx="16116300" cy="4524315"/>
          </a:xfrm>
          <a:prstGeom prst="rect">
            <a:avLst/>
          </a:prstGeom>
          <a:noFill/>
        </p:spPr>
        <p:txBody>
          <a:bodyPr wrap="square">
            <a:spAutoFit/>
          </a:bodyPr>
          <a:lstStyle/>
          <a:p>
            <a:pPr algn="just"/>
            <a:r>
              <a:rPr lang="en-IN" sz="2400" b="1" i="0" dirty="0">
                <a:solidFill>
                  <a:schemeClr val="accent6"/>
                </a:solidFill>
                <a:effectLst/>
                <a:latin typeface="Poppins "/>
              </a:rPr>
              <a:t>MLlib Algorithms</a:t>
            </a:r>
          </a:p>
          <a:p>
            <a:pPr algn="just"/>
            <a:endParaRPr lang="en-IN" sz="2400" b="0" i="0" dirty="0">
              <a:solidFill>
                <a:schemeClr val="bg1"/>
              </a:solidFill>
              <a:effectLst/>
              <a:latin typeface="Poppins "/>
            </a:endParaRPr>
          </a:p>
          <a:p>
            <a:pPr algn="just"/>
            <a:r>
              <a:rPr lang="en-IN" sz="2400" b="0" i="0" dirty="0">
                <a:solidFill>
                  <a:schemeClr val="bg1"/>
                </a:solidFill>
                <a:effectLst/>
                <a:latin typeface="Poppins "/>
              </a:rPr>
              <a:t>The popular algorithms and utilities in Spark MLlib are:</a:t>
            </a:r>
          </a:p>
          <a:p>
            <a:pPr algn="just"/>
            <a:endParaRPr lang="en-IN" sz="2400" b="0" i="0" dirty="0">
              <a:solidFill>
                <a:schemeClr val="bg1"/>
              </a:solidFill>
              <a:effectLst/>
              <a:latin typeface="Poppins "/>
            </a:endParaRP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Basic Statistics</a:t>
            </a: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Regression</a:t>
            </a:r>
            <a:endParaRPr lang="en-IN" sz="2400" dirty="0">
              <a:solidFill>
                <a:schemeClr val="bg1"/>
              </a:solidFill>
              <a:latin typeface="Poppins "/>
            </a:endParaRP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Classification</a:t>
            </a:r>
            <a:endParaRPr lang="en-IN" sz="2400" dirty="0">
              <a:solidFill>
                <a:schemeClr val="bg1"/>
              </a:solidFill>
              <a:latin typeface="Poppins "/>
            </a:endParaRP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Recommendation System</a:t>
            </a: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Clustering</a:t>
            </a:r>
            <a:endParaRPr lang="en-IN" sz="2400" dirty="0">
              <a:solidFill>
                <a:schemeClr val="bg1"/>
              </a:solidFill>
              <a:latin typeface="Poppins "/>
            </a:endParaRP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Dimensionality Reduction</a:t>
            </a: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Feature Extraction</a:t>
            </a:r>
          </a:p>
          <a:p>
            <a:pPr marL="342900" indent="-342900" algn="just">
              <a:buClr>
                <a:schemeClr val="bg1"/>
              </a:buClr>
              <a:buFont typeface="Wingdings" panose="05000000000000000000" pitchFamily="2" charset="2"/>
              <a:buChar char="q"/>
            </a:pPr>
            <a:r>
              <a:rPr lang="en-IN" sz="2400" b="0" i="0" dirty="0">
                <a:solidFill>
                  <a:schemeClr val="bg1"/>
                </a:solidFill>
                <a:effectLst/>
                <a:latin typeface="Poppins "/>
              </a:rPr>
              <a:t>Optimization</a:t>
            </a:r>
          </a:p>
        </p:txBody>
      </p:sp>
    </p:spTree>
    <p:extLst>
      <p:ext uri="{BB962C8B-B14F-4D97-AF65-F5344CB8AC3E}">
        <p14:creationId xmlns:p14="http://schemas.microsoft.com/office/powerpoint/2010/main" val="414360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369842"/>
            <a:ext cx="12081375" cy="154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Spark Nlp</a:t>
            </a:r>
          </a:p>
        </p:txBody>
      </p:sp>
    </p:spTree>
    <p:extLst>
      <p:ext uri="{BB962C8B-B14F-4D97-AF65-F5344CB8AC3E}">
        <p14:creationId xmlns:p14="http://schemas.microsoft.com/office/powerpoint/2010/main" val="1638204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525700" y="4369842"/>
            <a:ext cx="12081375" cy="154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7700" b="1" dirty="0">
                <a:solidFill>
                  <a:srgbClr val="AA81E9"/>
                </a:solidFill>
                <a:latin typeface="Poppins"/>
                <a:ea typeface="Poppins"/>
                <a:cs typeface="Poppins"/>
                <a:sym typeface="Poppins"/>
              </a:rPr>
              <a:t>Spark Overview</a:t>
            </a:r>
          </a:p>
        </p:txBody>
      </p:sp>
      <p:sp>
        <p:nvSpPr>
          <p:cNvPr id="3" name="TextBox 2">
            <a:extLst>
              <a:ext uri="{FF2B5EF4-FFF2-40B4-BE49-F238E27FC236}">
                <a16:creationId xmlns:a16="http://schemas.microsoft.com/office/drawing/2014/main" id="{B5F74AF3-D313-381F-9575-704EAC64469B}"/>
              </a:ext>
            </a:extLst>
          </p:cNvPr>
          <p:cNvSpPr txBox="1"/>
          <p:nvPr/>
        </p:nvSpPr>
        <p:spPr>
          <a:xfrm>
            <a:off x="1525700" y="5789712"/>
            <a:ext cx="9158286" cy="954107"/>
          </a:xfrm>
          <a:prstGeom prst="rect">
            <a:avLst/>
          </a:prstGeom>
          <a:noFill/>
        </p:spPr>
        <p:txBody>
          <a:bodyPr wrap="square">
            <a:spAutoFit/>
          </a:bodyPr>
          <a:lstStyle/>
          <a:p>
            <a:r>
              <a:rPr lang="en-US" sz="2800" b="0" i="0" u="none" strike="noStrike" dirty="0">
                <a:solidFill>
                  <a:schemeClr val="bg1"/>
                </a:solidFill>
                <a:effectLst/>
                <a:latin typeface="Arial" panose="020B0604020202020204" pitchFamily="34" charset="0"/>
              </a:rPr>
              <a:t>Apache Spark is an open-source, distributed processing system used for big data workloads</a:t>
            </a:r>
            <a:endParaRPr lang="en-IN" sz="2800" dirty="0">
              <a:solidFill>
                <a:schemeClr val="bg1"/>
              </a:solidFill>
            </a:endParaRPr>
          </a:p>
        </p:txBody>
      </p:sp>
    </p:spTree>
    <p:extLst>
      <p:ext uri="{BB962C8B-B14F-4D97-AF65-F5344CB8AC3E}">
        <p14:creationId xmlns:p14="http://schemas.microsoft.com/office/powerpoint/2010/main" val="1708605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p:nvPr/>
        </p:nvSpPr>
        <p:spPr>
          <a:xfrm>
            <a:off x="3826975" y="4184300"/>
            <a:ext cx="10414800" cy="2247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700"/>
              <a:buFont typeface="Arial"/>
              <a:buNone/>
            </a:pPr>
            <a:r>
              <a:rPr lang="en" sz="13400" b="1" i="0" u="none" strike="noStrike" cap="none">
                <a:solidFill>
                  <a:srgbClr val="AA81E9"/>
                </a:solidFill>
                <a:latin typeface="Work Sans"/>
                <a:ea typeface="Work Sans"/>
                <a:cs typeface="Work Sans"/>
                <a:sym typeface="Work Sans"/>
              </a:rPr>
              <a:t>THANK YOU</a:t>
            </a:r>
            <a:endParaRPr sz="13400" b="1" i="0" u="none" strike="noStrike" cap="none">
              <a:solidFill>
                <a:srgbClr val="AA81E9"/>
              </a:solidFill>
              <a:latin typeface="Work Sans"/>
              <a:ea typeface="Work Sans"/>
              <a:cs typeface="Work Sans"/>
              <a:sym typeface="Work Sans"/>
            </a:endParaRPr>
          </a:p>
        </p:txBody>
      </p:sp>
      <p:sp>
        <p:nvSpPr>
          <p:cNvPr id="416" name="Google Shape;416;p56"/>
          <p:cNvSpPr/>
          <p:nvPr/>
        </p:nvSpPr>
        <p:spPr>
          <a:xfrm rot="5400000">
            <a:off x="2679031" y="4897711"/>
            <a:ext cx="1475400" cy="820500"/>
          </a:xfrm>
          <a:prstGeom prst="triangle">
            <a:avLst>
              <a:gd name="adj" fmla="val 49916"/>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6"/>
          <p:cNvSpPr/>
          <p:nvPr/>
        </p:nvSpPr>
        <p:spPr>
          <a:xfrm rot="-5400000" flipH="1">
            <a:off x="13914331" y="4897711"/>
            <a:ext cx="1475400" cy="820500"/>
          </a:xfrm>
          <a:prstGeom prst="triangle">
            <a:avLst>
              <a:gd name="adj" fmla="val 49916"/>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8" name="Google Shape;418;p56"/>
          <p:cNvPicPr preferRelativeResize="0"/>
          <p:nvPr/>
        </p:nvPicPr>
        <p:blipFill rotWithShape="1">
          <a:blip r:embed="rId3">
            <a:alphaModFix/>
          </a:blip>
          <a:srcRect l="14475" t="37792" r="15964" b="38460"/>
          <a:stretch/>
        </p:blipFill>
        <p:spPr>
          <a:xfrm>
            <a:off x="7419500" y="3071850"/>
            <a:ext cx="2944000" cy="1004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20E47E-7562-DF09-A975-632B7076CE86}"/>
              </a:ext>
            </a:extLst>
          </p:cNvPr>
          <p:cNvSpPr txBox="1"/>
          <p:nvPr/>
        </p:nvSpPr>
        <p:spPr>
          <a:xfrm>
            <a:off x="657225" y="1116568"/>
            <a:ext cx="16287749" cy="1815882"/>
          </a:xfrm>
          <a:prstGeom prst="rect">
            <a:avLst/>
          </a:prstGeom>
          <a:noFill/>
        </p:spPr>
        <p:txBody>
          <a:bodyPr wrap="square">
            <a:spAutoFit/>
          </a:bodyPr>
          <a:lstStyle/>
          <a:p>
            <a:r>
              <a:rPr lang="en-US" sz="2800" dirty="0">
                <a:solidFill>
                  <a:schemeClr val="bg1"/>
                </a:solidFill>
                <a:latin typeface="Poppins Medium" panose="00000600000000000000" pitchFamily="2" charset="0"/>
                <a:cs typeface="Poppins Medium" panose="00000600000000000000" pitchFamily="2" charset="0"/>
              </a:rPr>
              <a:t>Apache Spark is an open-source, distributed processing system used for big data workloads. It utilizes in-memory caching and optimized query execution for fast queries against data of any size. Simply put, Spark is a fast and general engine for large-scale data processing.</a:t>
            </a:r>
            <a:endParaRPr lang="en-IN" sz="2800" dirty="0">
              <a:solidFill>
                <a:schemeClr val="bg1"/>
              </a:solidFill>
              <a:latin typeface="Poppins Medium" panose="00000600000000000000" pitchFamily="2" charset="0"/>
              <a:cs typeface="Poppins Medium" panose="00000600000000000000" pitchFamily="2" charset="0"/>
            </a:endParaRPr>
          </a:p>
        </p:txBody>
      </p:sp>
      <p:pic>
        <p:nvPicPr>
          <p:cNvPr id="1026" name="Picture 2">
            <a:extLst>
              <a:ext uri="{FF2B5EF4-FFF2-40B4-BE49-F238E27FC236}">
                <a16:creationId xmlns:a16="http://schemas.microsoft.com/office/drawing/2014/main" id="{D1DB73B2-FF3A-7946-C585-6C1F96A3C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213" y="3662363"/>
            <a:ext cx="651510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07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B9F3-3603-50B7-05A1-D8B159AA79BE}"/>
              </a:ext>
            </a:extLst>
          </p:cNvPr>
          <p:cNvSpPr>
            <a:spLocks noGrp="1"/>
          </p:cNvSpPr>
          <p:nvPr>
            <p:ph type="ctrTitle"/>
          </p:nvPr>
        </p:nvSpPr>
        <p:spPr>
          <a:xfrm>
            <a:off x="428624" y="488564"/>
            <a:ext cx="17202151" cy="1470000"/>
          </a:xfrm>
        </p:spPr>
        <p:txBody>
          <a:bodyPr>
            <a:noAutofit/>
          </a:bodyPr>
          <a:lstStyle/>
          <a:p>
            <a:pPr algn="l"/>
            <a:r>
              <a:rPr lang="en-US" sz="4800" b="1" dirty="0">
                <a:solidFill>
                  <a:schemeClr val="accent4"/>
                </a:solidFill>
                <a:latin typeface="Poppins Medium" panose="00000600000000000000" pitchFamily="2" charset="0"/>
                <a:cs typeface="Poppins Medium" panose="00000600000000000000" pitchFamily="2" charset="0"/>
              </a:rPr>
              <a:t>Difference Between Hadoop and Spark</a:t>
            </a:r>
            <a:endParaRPr lang="en-IN" sz="4800" b="1" dirty="0">
              <a:solidFill>
                <a:schemeClr val="accent4"/>
              </a:solidFill>
              <a:latin typeface="Poppins Medium" panose="00000600000000000000" pitchFamily="2" charset="0"/>
              <a:cs typeface="Poppins Medium" panose="00000600000000000000" pitchFamily="2" charset="0"/>
            </a:endParaRPr>
          </a:p>
        </p:txBody>
      </p:sp>
      <p:pic>
        <p:nvPicPr>
          <p:cNvPr id="2050" name="Picture 2">
            <a:extLst>
              <a:ext uri="{FF2B5EF4-FFF2-40B4-BE49-F238E27FC236}">
                <a16:creationId xmlns:a16="http://schemas.microsoft.com/office/drawing/2014/main" id="{810CF145-5CAC-B82B-BA4F-416C37626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490788"/>
            <a:ext cx="11663362" cy="657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55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B9F3-3603-50B7-05A1-D8B159AA79BE}"/>
              </a:ext>
            </a:extLst>
          </p:cNvPr>
          <p:cNvSpPr>
            <a:spLocks noGrp="1"/>
          </p:cNvSpPr>
          <p:nvPr>
            <p:ph type="ctrTitle"/>
          </p:nvPr>
        </p:nvSpPr>
        <p:spPr>
          <a:xfrm>
            <a:off x="428624" y="488564"/>
            <a:ext cx="17202151" cy="1470000"/>
          </a:xfrm>
        </p:spPr>
        <p:txBody>
          <a:bodyPr>
            <a:noAutofit/>
          </a:bodyPr>
          <a:lstStyle/>
          <a:p>
            <a:pPr algn="l"/>
            <a:r>
              <a:rPr lang="en-US" sz="4800" b="1" dirty="0">
                <a:solidFill>
                  <a:schemeClr val="accent4"/>
                </a:solidFill>
                <a:latin typeface="Poppins Medium" panose="00000600000000000000" pitchFamily="2" charset="0"/>
                <a:cs typeface="Poppins Medium" panose="00000600000000000000" pitchFamily="2" charset="0"/>
              </a:rPr>
              <a:t>Difference Between Hadoop and Spark</a:t>
            </a:r>
            <a:endParaRPr lang="en-IN" sz="4800" b="1" dirty="0">
              <a:solidFill>
                <a:schemeClr val="accent4"/>
              </a:solidFill>
              <a:latin typeface="Poppins Medium" panose="00000600000000000000" pitchFamily="2" charset="0"/>
              <a:cs typeface="Poppins Medium" panose="00000600000000000000" pitchFamily="2" charset="0"/>
            </a:endParaRPr>
          </a:p>
        </p:txBody>
      </p:sp>
      <p:pic>
        <p:nvPicPr>
          <p:cNvPr id="3074" name="Picture 2">
            <a:extLst>
              <a:ext uri="{FF2B5EF4-FFF2-40B4-BE49-F238E27FC236}">
                <a16:creationId xmlns:a16="http://schemas.microsoft.com/office/drawing/2014/main" id="{3E929BF1-74A1-B182-0343-1CD66A30D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9" y="2319337"/>
            <a:ext cx="11096624" cy="702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84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B9F3-3603-50B7-05A1-D8B159AA79BE}"/>
              </a:ext>
            </a:extLst>
          </p:cNvPr>
          <p:cNvSpPr>
            <a:spLocks noGrp="1"/>
          </p:cNvSpPr>
          <p:nvPr>
            <p:ph type="ctrTitle"/>
          </p:nvPr>
        </p:nvSpPr>
        <p:spPr>
          <a:xfrm>
            <a:off x="428624" y="488564"/>
            <a:ext cx="17202151" cy="1470000"/>
          </a:xfrm>
        </p:spPr>
        <p:txBody>
          <a:bodyPr>
            <a:noAutofit/>
          </a:bodyPr>
          <a:lstStyle/>
          <a:p>
            <a:pPr algn="l"/>
            <a:r>
              <a:rPr lang="en-US" sz="4800" b="1" dirty="0">
                <a:solidFill>
                  <a:schemeClr val="accent4"/>
                </a:solidFill>
                <a:latin typeface="Poppins Medium" panose="00000600000000000000" pitchFamily="2" charset="0"/>
                <a:cs typeface="Poppins Medium" panose="00000600000000000000" pitchFamily="2" charset="0"/>
              </a:rPr>
              <a:t>Difference Between Hadoop and Spark</a:t>
            </a:r>
            <a:endParaRPr lang="en-IN" sz="4800" b="1" dirty="0">
              <a:solidFill>
                <a:schemeClr val="accent4"/>
              </a:solidFill>
              <a:latin typeface="Poppins Medium" panose="00000600000000000000" pitchFamily="2" charset="0"/>
              <a:cs typeface="Poppins Medium" panose="00000600000000000000" pitchFamily="2" charset="0"/>
            </a:endParaRPr>
          </a:p>
        </p:txBody>
      </p:sp>
      <p:pic>
        <p:nvPicPr>
          <p:cNvPr id="4098" name="Picture 2">
            <a:extLst>
              <a:ext uri="{FF2B5EF4-FFF2-40B4-BE49-F238E27FC236}">
                <a16:creationId xmlns:a16="http://schemas.microsoft.com/office/drawing/2014/main" id="{7703F685-3ACA-4BD5-CA95-9E52285E5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1842738"/>
            <a:ext cx="10791825" cy="795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11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B9F3-3603-50B7-05A1-D8B159AA79BE}"/>
              </a:ext>
            </a:extLst>
          </p:cNvPr>
          <p:cNvSpPr>
            <a:spLocks noGrp="1"/>
          </p:cNvSpPr>
          <p:nvPr>
            <p:ph type="ctrTitle"/>
          </p:nvPr>
        </p:nvSpPr>
        <p:spPr>
          <a:xfrm>
            <a:off x="428624" y="488564"/>
            <a:ext cx="17202151" cy="1470000"/>
          </a:xfrm>
        </p:spPr>
        <p:txBody>
          <a:bodyPr>
            <a:noAutofit/>
          </a:bodyPr>
          <a:lstStyle/>
          <a:p>
            <a:pPr algn="l"/>
            <a:r>
              <a:rPr lang="en-US" sz="4800" b="1" dirty="0">
                <a:solidFill>
                  <a:schemeClr val="accent4"/>
                </a:solidFill>
                <a:latin typeface="Poppins Medium" panose="00000600000000000000" pitchFamily="2" charset="0"/>
                <a:cs typeface="Poppins Medium" panose="00000600000000000000" pitchFamily="2" charset="0"/>
              </a:rPr>
              <a:t>Difference Between Hadoop and Spark</a:t>
            </a:r>
            <a:endParaRPr lang="en-IN" sz="4800" b="1" dirty="0">
              <a:solidFill>
                <a:schemeClr val="accent4"/>
              </a:solidFill>
              <a:latin typeface="Poppins Medium" panose="00000600000000000000" pitchFamily="2" charset="0"/>
              <a:cs typeface="Poppins Medium" panose="00000600000000000000" pitchFamily="2" charset="0"/>
            </a:endParaRPr>
          </a:p>
        </p:txBody>
      </p:sp>
      <p:pic>
        <p:nvPicPr>
          <p:cNvPr id="5122" name="Picture 2">
            <a:extLst>
              <a:ext uri="{FF2B5EF4-FFF2-40B4-BE49-F238E27FC236}">
                <a16:creationId xmlns:a16="http://schemas.microsoft.com/office/drawing/2014/main" id="{38ABADA5-5A48-9AE5-7F9A-117C19B3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4" y="2059460"/>
            <a:ext cx="10291763" cy="773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49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B9F3-3603-50B7-05A1-D8B159AA79BE}"/>
              </a:ext>
            </a:extLst>
          </p:cNvPr>
          <p:cNvSpPr>
            <a:spLocks noGrp="1"/>
          </p:cNvSpPr>
          <p:nvPr>
            <p:ph type="ctrTitle"/>
          </p:nvPr>
        </p:nvSpPr>
        <p:spPr>
          <a:xfrm>
            <a:off x="428624" y="488564"/>
            <a:ext cx="17202151" cy="1470000"/>
          </a:xfrm>
        </p:spPr>
        <p:txBody>
          <a:bodyPr>
            <a:noAutofit/>
          </a:bodyPr>
          <a:lstStyle/>
          <a:p>
            <a:pPr algn="l"/>
            <a:r>
              <a:rPr lang="en-US" sz="4800" b="1" dirty="0">
                <a:solidFill>
                  <a:schemeClr val="accent4"/>
                </a:solidFill>
                <a:latin typeface="Poppins Medium" panose="00000600000000000000" pitchFamily="2" charset="0"/>
                <a:cs typeface="Poppins Medium" panose="00000600000000000000" pitchFamily="2" charset="0"/>
              </a:rPr>
              <a:t>Difference Between Hadoop and Spark</a:t>
            </a:r>
            <a:endParaRPr lang="en-IN" sz="4800" b="1" dirty="0">
              <a:solidFill>
                <a:schemeClr val="accent4"/>
              </a:solidFill>
              <a:latin typeface="Poppins Medium" panose="00000600000000000000" pitchFamily="2" charset="0"/>
              <a:cs typeface="Poppins Medium" panose="00000600000000000000" pitchFamily="2" charset="0"/>
            </a:endParaRPr>
          </a:p>
        </p:txBody>
      </p:sp>
      <p:pic>
        <p:nvPicPr>
          <p:cNvPr id="6146" name="Picture 2">
            <a:extLst>
              <a:ext uri="{FF2B5EF4-FFF2-40B4-BE49-F238E27FC236}">
                <a16:creationId xmlns:a16="http://schemas.microsoft.com/office/drawing/2014/main" id="{509BD745-34ED-52B8-AE01-CE56026B1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2081212"/>
            <a:ext cx="10291762" cy="7436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9666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2016</TotalTime>
  <Words>611</Words>
  <Application>Microsoft Office PowerPoint</Application>
  <PresentationFormat>Custom</PresentationFormat>
  <Paragraphs>67</Paragraphs>
  <Slides>30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Poppins</vt:lpstr>
      <vt:lpstr>Arial</vt:lpstr>
      <vt:lpstr>Poppins </vt:lpstr>
      <vt:lpstr>Poppins Medium</vt:lpstr>
      <vt:lpstr>Calibri</vt:lpstr>
      <vt:lpstr>Work Sans</vt:lpstr>
      <vt:lpstr>Times New Roman</vt:lpstr>
      <vt:lpstr>Wingdings</vt:lpstr>
      <vt:lpstr>Office Theme</vt:lpstr>
      <vt:lpstr>Office Theme</vt:lpstr>
      <vt:lpstr>PowerPoint Presentation</vt:lpstr>
      <vt:lpstr>PowerPoint Presentation</vt:lpstr>
      <vt:lpstr>PowerPoint Presentation</vt:lpstr>
      <vt:lpstr>PowerPoint Presentation</vt:lpstr>
      <vt:lpstr>Difference Between Hadoop and Spark</vt:lpstr>
      <vt:lpstr>Difference Between Hadoop and Spark</vt:lpstr>
      <vt:lpstr>Difference Between Hadoop and Spark</vt:lpstr>
      <vt:lpstr>Difference Between Hadoop and Spark</vt:lpstr>
      <vt:lpstr>Difference Between Hadoop and Spark</vt:lpstr>
      <vt:lpstr>PowerPoint Presentation</vt:lpstr>
      <vt:lpstr>PowerPoint Presentation</vt:lpstr>
      <vt:lpstr>PowerPoint Presentation</vt:lpstr>
      <vt:lpstr>PowerPoint Presentation</vt:lpstr>
      <vt:lpstr>What is RDD?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imran</dc:creator>
  <cp:lastModifiedBy>imran immu</cp:lastModifiedBy>
  <cp:revision>12</cp:revision>
  <dcterms:modified xsi:type="dcterms:W3CDTF">2023-09-23T16:05:24Z</dcterms:modified>
</cp:coreProperties>
</file>